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80" r:id="rId4"/>
    <p:sldId id="264" r:id="rId5"/>
    <p:sldId id="287" r:id="rId6"/>
    <p:sldId id="289" r:id="rId7"/>
    <p:sldId id="290" r:id="rId8"/>
    <p:sldId id="271" r:id="rId9"/>
    <p:sldId id="272" r:id="rId10"/>
    <p:sldId id="291" r:id="rId11"/>
    <p:sldId id="292" r:id="rId12"/>
    <p:sldId id="277" r:id="rId13"/>
    <p:sldId id="285" r:id="rId14"/>
    <p:sldId id="284" r:id="rId15"/>
    <p:sldId id="296" r:id="rId16"/>
    <p:sldId id="279" r:id="rId17"/>
    <p:sldId id="282" r:id="rId18"/>
    <p:sldId id="295" r:id="rId19"/>
    <p:sldId id="260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5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5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A068-D9AC-4119-B43E-7FB65BB530EE}" type="datetimeFigureOut">
              <a:rPr lang="en-US" smtClean="0"/>
              <a:pPr/>
              <a:t>16/02/2017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023BC-C6AC-41D1-93E6-5AF9888D47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77A4-6DA9-4C11-B45E-B60228837C55}" type="datetimeFigureOut">
              <a:rPr lang="fr-FR"/>
              <a:pPr>
                <a:defRPr/>
              </a:pPr>
              <a:t>16/02/2017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7F796-43E5-4072-8C2B-BDFDF8201AB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B6631-1346-4857-AC07-2593412F0AF8}" type="datetimeFigureOut">
              <a:rPr lang="fr-FR"/>
              <a:pPr>
                <a:defRPr/>
              </a:pPr>
              <a:t>16/02/2017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E7DD-6BE5-46B6-8C21-C68C96E1815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B2F9-7EB2-47EA-AC37-608B86825633}" type="datetimeFigureOut">
              <a:rPr lang="fr-FR"/>
              <a:pPr>
                <a:defRPr/>
              </a:pPr>
              <a:t>16/02/2017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72830-93BC-4D21-BC96-9D8299401A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23B4-07DF-4081-9ED1-1BFDFE59CA18}" type="datetimeFigureOut">
              <a:rPr lang="fr-FR"/>
              <a:pPr>
                <a:defRPr/>
              </a:pPr>
              <a:t>16/02/2017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B339-B18B-4AE7-A706-2D152626EF9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9087-2405-4FA3-838B-0D9E4CE002D4}" type="datetimeFigureOut">
              <a:rPr lang="fr-FR"/>
              <a:pPr>
                <a:defRPr/>
              </a:pPr>
              <a:t>16/02/2017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4C8-19A8-49D4-874D-19DA870A410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3CFA-0FB9-47DB-BBAF-659BBB95B64C}" type="datetimeFigureOut">
              <a:rPr lang="fr-FR"/>
              <a:pPr>
                <a:defRPr/>
              </a:pPr>
              <a:t>16/02/2017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4346-24E1-451A-A2B6-EE13A387F30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E4E1-291B-4030-B921-6BB48422A417}" type="datetimeFigureOut">
              <a:rPr lang="fr-FR"/>
              <a:pPr>
                <a:defRPr/>
              </a:pPr>
              <a:t>16/02/2017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D8D8-567F-452C-B406-1AF2876D0B6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D6EA-0E1E-4B36-A6EE-173F3BBEC614}" type="datetimeFigureOut">
              <a:rPr lang="fr-FR"/>
              <a:pPr>
                <a:defRPr/>
              </a:pPr>
              <a:t>16/02/2017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D1A1C-A826-4D79-B4F0-1E21B167BC9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F679-20B1-4FDB-BD38-B9B750D6EF49}" type="datetimeFigureOut">
              <a:rPr lang="fr-FR"/>
              <a:pPr>
                <a:defRPr/>
              </a:pPr>
              <a:t>16/02/2017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D246-8114-4421-9290-96104BD8F35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03B2-3E86-47BF-BE8A-7CAFFB2E2D5A}" type="datetimeFigureOut">
              <a:rPr lang="fr-FR"/>
              <a:pPr>
                <a:defRPr/>
              </a:pPr>
              <a:t>16/02/2017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A168-8A2D-4437-9448-287DF3678D1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13D9-9F9D-4F7A-975B-03E53EFD6F4F}" type="datetimeFigureOut">
              <a:rPr lang="fr-FR"/>
              <a:pPr>
                <a:defRPr/>
              </a:pPr>
              <a:t>16/02/2017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947F-CE8B-4A04-A9CE-6B63144C2ED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AFDFA1-8D62-4F16-B016-01706CEEDF96}" type="datetimeFigureOut">
              <a:rPr lang="fr-FR"/>
              <a:pPr>
                <a:defRPr/>
              </a:pPr>
              <a:t>16/02/2017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B7EC2B-D305-4A4C-A12A-CB7392B574E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C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PCS Securities Ltd.</a:t>
            </a:r>
            <a:r>
              <a:rPr lang="fr-C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fr-C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</a:br>
            <a:endParaRPr lang="fr-C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696200" cy="17526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Presents</a:t>
            </a:r>
          </a:p>
          <a:p>
            <a:r>
              <a:rPr lang="fr-C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LD Client </a:t>
            </a:r>
            <a:r>
              <a:rPr lang="fr-C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Level</a:t>
            </a:r>
            <a:r>
              <a:rPr lang="fr-C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Back Office Software</a:t>
            </a:r>
          </a:p>
          <a:p>
            <a:pPr eaLnBrk="1" hangingPunct="1"/>
            <a:endParaRPr lang="fr-C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3" descr="NewAPEX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900141"/>
            <a:ext cx="1630397" cy="1267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990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A user </a:t>
            </a:r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has a </a:t>
            </a:r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facility </a:t>
            </a:r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in each and every report to add or remove columns and save as many layout as possible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-304800" y="76200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-228600" y="15240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Layout Setting</a:t>
            </a:r>
            <a:endParaRPr lang="en-US" sz="2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93" y="1905000"/>
            <a:ext cx="893321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990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A user is provided with Excel facility where he/ she can sort  or group the data by right clicking on header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-304800" y="76200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-152400" y="15240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Data Sorting and Grouping</a:t>
            </a:r>
            <a:endParaRPr lang="en-US" sz="2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76400"/>
            <a:ext cx="88392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9906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  <a:cs typeface="Shruti" pitchFamily="2"/>
              </a:rPr>
              <a:t>A user can change the theme of his/her account according to their preference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0" y="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Theme</a:t>
            </a:r>
            <a:r>
              <a:rPr kumimoji="0" lang="en-US" sz="2800" b="1" i="1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 Changing Facility</a:t>
            </a:r>
            <a:endParaRPr kumimoji="0" lang="fr-CA" sz="28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8763000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643937" cy="23622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Glimpse  Of  Few Reports of Client  Level  Software</a:t>
            </a:r>
            <a:endParaRPr lang="fr-CA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pic>
        <p:nvPicPr>
          <p:cNvPr id="4" name="Picture 3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40779"/>
            <a:ext cx="8839200" cy="496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9144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Risk monitoring  of margin and </a:t>
            </a:r>
            <a:r>
              <a:rPr lang="en-US" b="1" i="1" dirty="0" err="1" smtClean="0">
                <a:solidFill>
                  <a:schemeClr val="bg1"/>
                </a:solidFill>
                <a:latin typeface="Cambria" pitchFamily="18" charset="0"/>
              </a:rPr>
              <a:t>mtm</a:t>
            </a:r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 position</a:t>
            </a:r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-228600" y="3048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Client Snap Shot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sp useBgFill="1">
        <p:nvSpPr>
          <p:cNvPr id="10" name="Rectangular Callout 9"/>
          <p:cNvSpPr/>
          <p:nvPr/>
        </p:nvSpPr>
        <p:spPr>
          <a:xfrm>
            <a:off x="2438400" y="1676400"/>
            <a:ext cx="1143000" cy="609600"/>
          </a:xfrm>
          <a:prstGeom prst="wedgeRectCallout">
            <a:avLst>
              <a:gd name="adj1" fmla="val -88306"/>
              <a:gd name="adj2" fmla="val 115611"/>
            </a:avLst>
          </a:prstGeom>
          <a:blipFill dpi="0" rotWithShape="0">
            <a:blip r:embed="rId5" cstate="print"/>
            <a:srcRect/>
            <a:stretch>
              <a:fillRect l="-485000" t="-41122" r="-15000" b="-13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CC"/>
                </a:solidFill>
                <a:latin typeface="Cambria" pitchFamily="18" charset="0"/>
              </a:rPr>
              <a:t>Client can see his Net Margin</a:t>
            </a:r>
          </a:p>
        </p:txBody>
      </p:sp>
      <p:sp useBgFill="1">
        <p:nvSpPr>
          <p:cNvPr id="11" name="Rectangular Callout 10"/>
          <p:cNvSpPr/>
          <p:nvPr/>
        </p:nvSpPr>
        <p:spPr>
          <a:xfrm>
            <a:off x="5334000" y="1676400"/>
            <a:ext cx="1371600" cy="609600"/>
          </a:xfrm>
          <a:prstGeom prst="wedgeRectCallout">
            <a:avLst>
              <a:gd name="adj1" fmla="val -169351"/>
              <a:gd name="adj2" fmla="val 97945"/>
            </a:avLst>
          </a:prstGeom>
          <a:blipFill dpi="0" rotWithShape="0">
            <a:blip r:embed="rId6" cstate="print"/>
            <a:srcRect/>
            <a:stretch>
              <a:fillRect l="-485000" t="-41122" r="-15000" b="-13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CC"/>
                </a:solidFill>
                <a:latin typeface="Cambria" pitchFamily="18" charset="0"/>
              </a:rPr>
              <a:t>Client can see his Financial Balance</a:t>
            </a:r>
          </a:p>
        </p:txBody>
      </p:sp>
      <p:sp useBgFill="1">
        <p:nvSpPr>
          <p:cNvPr id="12" name="Rectangular Callout 11"/>
          <p:cNvSpPr/>
          <p:nvPr/>
        </p:nvSpPr>
        <p:spPr>
          <a:xfrm>
            <a:off x="7162800" y="1600200"/>
            <a:ext cx="1447800" cy="609600"/>
          </a:xfrm>
          <a:prstGeom prst="wedgeRectCallout">
            <a:avLst>
              <a:gd name="adj1" fmla="val -97556"/>
              <a:gd name="adj2" fmla="val 95608"/>
            </a:avLst>
          </a:prstGeom>
          <a:blipFill dpi="0" rotWithShape="0">
            <a:blip r:embed="rId7" cstate="print"/>
            <a:srcRect/>
            <a:stretch>
              <a:fillRect l="-485000" t="-41122" r="-15000" b="-13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CC"/>
                </a:solidFill>
                <a:latin typeface="Cambria" pitchFamily="18" charset="0"/>
              </a:rPr>
              <a:t>Client can see his Demat Stock Value</a:t>
            </a:r>
          </a:p>
        </p:txBody>
      </p:sp>
      <p:sp useBgFill="1">
        <p:nvSpPr>
          <p:cNvPr id="14" name="Rectangular Callout 13"/>
          <p:cNvSpPr/>
          <p:nvPr/>
        </p:nvSpPr>
        <p:spPr>
          <a:xfrm>
            <a:off x="7620000" y="3352800"/>
            <a:ext cx="1371600" cy="609600"/>
          </a:xfrm>
          <a:prstGeom prst="wedgeRectCallout">
            <a:avLst>
              <a:gd name="adj1" fmla="val 37080"/>
              <a:gd name="adj2" fmla="val -159501"/>
            </a:avLst>
          </a:prstGeom>
          <a:blipFill dpi="0" rotWithShape="0">
            <a:blip r:embed="rId6" cstate="print"/>
            <a:srcRect/>
            <a:stretch>
              <a:fillRect l="-485000" t="-41122" r="-15000" b="-13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CC"/>
                </a:solidFill>
                <a:latin typeface="Cambria" pitchFamily="18" charset="0"/>
              </a:rPr>
              <a:t>Client can see his Collateral Value</a:t>
            </a:r>
          </a:p>
        </p:txBody>
      </p:sp>
      <p:sp useBgFill="1">
        <p:nvSpPr>
          <p:cNvPr id="16" name="Rectangular Callout 15"/>
          <p:cNvSpPr/>
          <p:nvPr/>
        </p:nvSpPr>
        <p:spPr>
          <a:xfrm>
            <a:off x="1524000" y="4495800"/>
            <a:ext cx="1371600" cy="609600"/>
          </a:xfrm>
          <a:prstGeom prst="wedgeRectCallout">
            <a:avLst>
              <a:gd name="adj1" fmla="val -72046"/>
              <a:gd name="adj2" fmla="val -239712"/>
            </a:avLst>
          </a:prstGeom>
          <a:blipFill dpi="0" rotWithShape="0">
            <a:blip r:embed="rId6" cstate="print"/>
            <a:srcRect/>
            <a:stretch>
              <a:fillRect l="-485000" t="-41122" r="-15000" b="-13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CC"/>
                </a:solidFill>
                <a:latin typeface="Cambria" pitchFamily="18" charset="0"/>
              </a:rPr>
              <a:t>Client can see his F&amp;O Positions</a:t>
            </a:r>
          </a:p>
        </p:txBody>
      </p:sp>
      <p:sp useBgFill="1">
        <p:nvSpPr>
          <p:cNvPr id="17" name="Rectangular Callout 16"/>
          <p:cNvSpPr/>
          <p:nvPr/>
        </p:nvSpPr>
        <p:spPr>
          <a:xfrm>
            <a:off x="2286000" y="3886200"/>
            <a:ext cx="1447800" cy="522514"/>
          </a:xfrm>
          <a:prstGeom prst="wedgeRectCallout">
            <a:avLst>
              <a:gd name="adj1" fmla="val -92857"/>
              <a:gd name="adj2" fmla="val -147063"/>
            </a:avLst>
          </a:prstGeom>
          <a:blipFill dpi="0" rotWithShape="0">
            <a:blip r:embed="rId8" cstate="print"/>
            <a:srcRect/>
            <a:stretch>
              <a:fillRect l="-485000" t="-41122" r="-15000" b="-13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CC"/>
                </a:solidFill>
                <a:latin typeface="Cambria" pitchFamily="18" charset="0"/>
              </a:rPr>
              <a:t>Client can see his  Stock Positions</a:t>
            </a:r>
          </a:p>
        </p:txBody>
      </p:sp>
      <p:sp useBgFill="1">
        <p:nvSpPr>
          <p:cNvPr id="19" name="Rectangular Callout 18"/>
          <p:cNvSpPr/>
          <p:nvPr/>
        </p:nvSpPr>
        <p:spPr>
          <a:xfrm>
            <a:off x="4648200" y="4267200"/>
            <a:ext cx="1676400" cy="609600"/>
          </a:xfrm>
          <a:prstGeom prst="wedgeRectCallout">
            <a:avLst>
              <a:gd name="adj1" fmla="val -109912"/>
              <a:gd name="adj2" fmla="val -231126"/>
            </a:avLst>
          </a:prstGeom>
          <a:blipFill dpi="0" rotWithShape="0">
            <a:blip r:embed="rId9" cstate="print"/>
            <a:srcRect/>
            <a:stretch>
              <a:fillRect l="-485000" t="-41122" r="-15000" b="-13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CC"/>
                </a:solidFill>
                <a:latin typeface="Cambria" pitchFamily="18" charset="0"/>
              </a:rPr>
              <a:t>Client can see his Live M2M </a:t>
            </a:r>
            <a:r>
              <a:rPr lang="en-US" sz="1200" b="1" dirty="0" smtClean="0">
                <a:solidFill>
                  <a:srgbClr val="FFFFCC"/>
                </a:solidFill>
                <a:latin typeface="Cambria" pitchFamily="18" charset="0"/>
              </a:rPr>
              <a:t>Values</a:t>
            </a:r>
            <a:endParaRPr lang="en-US" sz="1200" b="1" dirty="0">
              <a:solidFill>
                <a:srgbClr val="FFFFCC"/>
              </a:solidFill>
              <a:latin typeface="Cambria" pitchFamily="18" charset="0"/>
            </a:endParaRPr>
          </a:p>
        </p:txBody>
      </p:sp>
      <p:sp useBgFill="1">
        <p:nvSpPr>
          <p:cNvPr id="15" name="Rectangular Callout 14"/>
          <p:cNvSpPr/>
          <p:nvPr/>
        </p:nvSpPr>
        <p:spPr>
          <a:xfrm>
            <a:off x="762000" y="3733800"/>
            <a:ext cx="1371600" cy="609600"/>
          </a:xfrm>
          <a:prstGeom prst="wedgeRectCallout">
            <a:avLst>
              <a:gd name="adj1" fmla="val -61049"/>
              <a:gd name="adj2" fmla="val -108553"/>
            </a:avLst>
          </a:prstGeom>
          <a:blipFill dpi="0" rotWithShape="0">
            <a:blip r:embed="rId6" cstate="print"/>
            <a:srcRect/>
            <a:stretch>
              <a:fillRect l="-485000" t="-41122" r="-15000" b="-130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CC"/>
                </a:solidFill>
                <a:latin typeface="Cambria" pitchFamily="18" charset="0"/>
              </a:rPr>
              <a:t>Client can see his Cash Positions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9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9906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Cambria" pitchFamily="18" charset="0"/>
              </a:rPr>
              <a:t>User can view and Download </a:t>
            </a:r>
            <a:r>
              <a:rPr lang="en-IN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IN" dirty="0" smtClean="0">
                <a:solidFill>
                  <a:schemeClr val="bg1"/>
                </a:solidFill>
                <a:latin typeface="Cambria" pitchFamily="18" charset="0"/>
              </a:rPr>
              <a:t>Digital Contract Note Cum Bill </a:t>
            </a:r>
            <a:r>
              <a:rPr lang="en-IN" dirty="0" smtClean="0">
                <a:solidFill>
                  <a:schemeClr val="bg1"/>
                </a:solidFill>
                <a:latin typeface="Cambria" pitchFamily="18" charset="0"/>
              </a:rPr>
              <a:t>for entire year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-228600" y="15240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Digital</a:t>
            </a:r>
            <a:r>
              <a:rPr kumimoji="0" lang="en-US" sz="2400" b="1" i="1" u="none" strike="noStrike" kern="1200" cap="none" spc="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Elephant" pitchFamily="18" charset="0"/>
                <a:ea typeface="+mj-ea"/>
                <a:cs typeface="+mj-cs"/>
              </a:rPr>
              <a:t> Contract Note Cum Bill</a:t>
            </a:r>
            <a:endParaRPr kumimoji="0" lang="fr-CA" sz="2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52600"/>
            <a:ext cx="86868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762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  <a:cs typeface="Shruti" pitchFamily="2"/>
              </a:rPr>
              <a:t>DP  Holding-portfolio valuation with live market rates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0" y="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  <a:ea typeface="+mj-ea"/>
                <a:cs typeface="+mj-cs"/>
              </a:rPr>
              <a:t>CDSL Holding</a:t>
            </a:r>
            <a:endParaRPr kumimoji="0" lang="fr-CA" sz="28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1"/>
            <a:ext cx="8686800" cy="526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6482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latin typeface="Cambria" pitchFamily="18" charset="0"/>
              </a:rPr>
              <a:t>	Though this software is for end client but it is indirectly beneficial to Brokers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mbria" pitchFamily="18" charset="0"/>
              </a:rPr>
              <a:t>Brokers can attract their clients by using this technology especially Tech Savvy clients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mbria" pitchFamily="18" charset="0"/>
              </a:rPr>
              <a:t>Broker can give user define reports to their clients where client can add/remove columns, export data, filter the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mbria" pitchFamily="18" charset="0"/>
              </a:rPr>
              <a:t>By the utility of “5 Favourite  Reports” each client of broker can view his own set of reports daily. So broker need not have customise the same for each client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mbria" pitchFamily="18" charset="0"/>
              </a:rPr>
              <a:t>Broker can improve their brand image &amp; do promotion by using our client level software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000" dirty="0" smtClean="0"/>
          </a:p>
          <a:p>
            <a:pPr eaLnBrk="1" hangingPunct="1"/>
            <a:endParaRPr lang="fr-CA" sz="2000" dirty="0" smtClean="0"/>
          </a:p>
        </p:txBody>
      </p:sp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8643937" cy="939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Benefits  to  Brokers</a:t>
            </a:r>
            <a:endParaRPr lang="fr-CA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pic>
        <p:nvPicPr>
          <p:cNvPr id="4" name="Picture 3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  <p:bldP spid="51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8643937" cy="939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Benefits to the Ultimate Client</a:t>
            </a:r>
            <a:endParaRPr lang="fr-CA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pic>
        <p:nvPicPr>
          <p:cNvPr id="4" name="Picture 3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1828800"/>
            <a:ext cx="84582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98463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r>
              <a:rPr lang="en-US" sz="1900" b="1" i="1" dirty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Ultimate Delivery Report:  </a:t>
            </a:r>
            <a:r>
              <a:rPr lang="en-US" sz="1900" i="1" dirty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This  report  assists the end-client to know the     </a:t>
            </a:r>
          </a:p>
          <a:p>
            <a:pPr indent="398463" eaLnBrk="0" hangingPunct="0">
              <a:buClr>
                <a:schemeClr val="tx1"/>
              </a:buClr>
              <a:tabLst>
                <a:tab pos="398463" algn="l"/>
              </a:tabLst>
            </a:pPr>
            <a:r>
              <a:rPr lang="en-US" sz="1900" i="1" dirty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 delivery status </a:t>
            </a:r>
          </a:p>
          <a:p>
            <a:pPr indent="398463" algn="just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endParaRPr lang="en-US" sz="1900" b="1" i="1" dirty="0">
              <a:latin typeface="Cambria" pitchFamily="18" charset="0"/>
              <a:ea typeface="Calibri" pitchFamily="34" charset="0"/>
              <a:cs typeface="Shruti" pitchFamily="2"/>
              <a:sym typeface="Wingdings" pitchFamily="2" charset="2"/>
            </a:endParaRPr>
          </a:p>
          <a:p>
            <a:pPr indent="398463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r>
              <a:rPr lang="en-US" sz="1900" b="1" i="1" dirty="0" smtClean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Softcopy of KYC :- </a:t>
            </a:r>
            <a:r>
              <a:rPr lang="en-US" sz="1900" i="1" dirty="0" smtClean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KYC </a:t>
            </a:r>
            <a:r>
              <a:rPr lang="en-US" sz="1900" i="1" dirty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are been maintained in soft copy as scan </a:t>
            </a:r>
            <a:r>
              <a:rPr lang="en-US" sz="1900" i="1" dirty="0" smtClean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image</a:t>
            </a:r>
            <a:endParaRPr lang="en-US" sz="1900" i="1" dirty="0">
              <a:latin typeface="Cambria" pitchFamily="18" charset="0"/>
              <a:ea typeface="Calibri" pitchFamily="34" charset="0"/>
              <a:cs typeface="Shruti" pitchFamily="2"/>
              <a:sym typeface="Wingdings" pitchFamily="2" charset="2"/>
            </a:endParaRPr>
          </a:p>
          <a:p>
            <a:pPr indent="398463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endParaRPr lang="en-US" sz="1900" b="1" i="1" dirty="0">
              <a:latin typeface="Cambria" pitchFamily="18" charset="0"/>
              <a:ea typeface="Calibri" pitchFamily="34" charset="0"/>
              <a:cs typeface="Shruti" pitchFamily="2"/>
              <a:sym typeface="Wingdings" pitchFamily="2" charset="2"/>
            </a:endParaRPr>
          </a:p>
          <a:p>
            <a:pPr indent="398463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r>
              <a:rPr lang="en-US" sz="1900" b="1" i="1" dirty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 Digital Contract : - </a:t>
            </a:r>
            <a:r>
              <a:rPr lang="en-US" sz="1900" i="1" dirty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User can get entire year contract notes of any </a:t>
            </a:r>
          </a:p>
          <a:p>
            <a:pPr indent="398463" eaLnBrk="0" hangingPunct="0">
              <a:buClr>
                <a:schemeClr val="tx1"/>
              </a:buClr>
              <a:tabLst>
                <a:tab pos="398463" algn="l"/>
              </a:tabLst>
            </a:pPr>
            <a:r>
              <a:rPr lang="en-US" sz="1900" i="1" dirty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segment</a:t>
            </a:r>
          </a:p>
          <a:p>
            <a:pPr indent="398463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endParaRPr lang="en-US" sz="1900" b="1" i="1" dirty="0">
              <a:latin typeface="Cambria" pitchFamily="18" charset="0"/>
              <a:ea typeface="Calibri" pitchFamily="34" charset="0"/>
              <a:cs typeface="Shruti" pitchFamily="2"/>
              <a:sym typeface="Wingdings" pitchFamily="2" charset="2"/>
            </a:endParaRPr>
          </a:p>
          <a:p>
            <a:pPr indent="398463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r>
              <a:rPr lang="en-US" sz="1900" b="1" i="1" dirty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Short Term and Long Tern Capital Gain: -  </a:t>
            </a:r>
            <a:r>
              <a:rPr lang="en-US" sz="1900" i="1" dirty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This report will assist the user      </a:t>
            </a:r>
          </a:p>
          <a:p>
            <a:pPr indent="398463" eaLnBrk="0" hangingPunct="0">
              <a:buClr>
                <a:schemeClr val="tx1"/>
              </a:buClr>
              <a:tabLst>
                <a:tab pos="398463" algn="l"/>
              </a:tabLst>
            </a:pPr>
            <a:r>
              <a:rPr lang="en-US" sz="1900" i="1" dirty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to  calculate their Short Term and Long Term Capital Gain for income Tax </a:t>
            </a:r>
          </a:p>
          <a:p>
            <a:pPr indent="398463" eaLnBrk="0" hangingPunct="0">
              <a:buClr>
                <a:schemeClr val="tx1"/>
              </a:buClr>
              <a:tabLst>
                <a:tab pos="398463" algn="l"/>
              </a:tabLst>
            </a:pPr>
            <a:r>
              <a:rPr lang="en-US" sz="1900" i="1" dirty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Purpose</a:t>
            </a:r>
          </a:p>
          <a:p>
            <a:pPr indent="398463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endParaRPr lang="en-US" sz="1900" b="1" i="1" dirty="0">
              <a:latin typeface="Cambria" pitchFamily="18" charset="0"/>
              <a:ea typeface="Calibri" pitchFamily="34" charset="0"/>
              <a:cs typeface="Shruti" pitchFamily="2"/>
              <a:sym typeface="Wingdings" pitchFamily="2" charset="2"/>
            </a:endParaRPr>
          </a:p>
          <a:p>
            <a:pPr indent="398463" eaLnBrk="0" hangingPunct="0">
              <a:buClr>
                <a:schemeClr val="tx1"/>
              </a:buClr>
              <a:buFont typeface="Wingdings" pitchFamily="2" charset="2"/>
              <a:buChar char="Ø"/>
              <a:tabLst>
                <a:tab pos="398463" algn="l"/>
              </a:tabLst>
            </a:pPr>
            <a:r>
              <a:rPr lang="en-US" sz="1900" b="1" i="1" dirty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Payment Request: </a:t>
            </a:r>
            <a:r>
              <a:rPr lang="en-US" sz="1900" i="1" dirty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User can make the payment request online from their  </a:t>
            </a:r>
            <a:r>
              <a:rPr lang="en-US" sz="1900" i="1" dirty="0" smtClean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   </a:t>
            </a:r>
          </a:p>
          <a:p>
            <a:pPr indent="398463" eaLnBrk="0" hangingPunct="0">
              <a:buClr>
                <a:schemeClr val="tx1"/>
              </a:buClr>
              <a:tabLst>
                <a:tab pos="398463" algn="l"/>
              </a:tabLst>
            </a:pPr>
            <a:r>
              <a:rPr lang="en-US" sz="1900" i="1" dirty="0" smtClean="0">
                <a:latin typeface="Cambria" pitchFamily="18" charset="0"/>
                <a:ea typeface="Calibri" pitchFamily="34" charset="0"/>
                <a:cs typeface="Shruti" pitchFamily="2"/>
                <a:sym typeface="Wingdings" pitchFamily="2" charset="2"/>
              </a:rPr>
              <a:t>login without any hassle </a:t>
            </a:r>
            <a:endParaRPr lang="en-US" i="1" dirty="0">
              <a:latin typeface="Cambria" pitchFamily="18" charset="0"/>
              <a:ea typeface="Calibri" pitchFamily="34" charset="0"/>
              <a:cs typeface="Shruti" pitchFamily="2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471987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u="sng" dirty="0" smtClean="0">
                <a:solidFill>
                  <a:srgbClr val="481F15"/>
                </a:solidFill>
                <a:latin typeface="Cambria" pitchFamily="18" charset="0"/>
              </a:rPr>
              <a:t>Contact Us :-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u="sng" dirty="0" smtClean="0">
              <a:solidFill>
                <a:srgbClr val="481F15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481F15"/>
                </a:solidFill>
                <a:latin typeface="Cambria" pitchFamily="18" charset="0"/>
              </a:rPr>
              <a:t>Contact Name :-  Abbas Hussain / Mohammed Sami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481F15"/>
                </a:solidFill>
                <a:latin typeface="Cambria" pitchFamily="18" charset="0"/>
              </a:rPr>
              <a:t>Contact No. :-       040-49457727 / 040-49457745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481F15"/>
                </a:solidFill>
                <a:latin typeface="Cambria" pitchFamily="18" charset="0"/>
              </a:rPr>
              <a:t>Email Address :-  abbas@pcssecurities.co.in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                                          </a:t>
            </a:r>
            <a:r>
              <a:rPr lang="en-US" sz="2000" b="1" dirty="0" smtClean="0">
                <a:latin typeface="Cambria" pitchFamily="18" charset="0"/>
              </a:rPr>
              <a:t>sami@pcssecurities.co.in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		                         </a:t>
            </a:r>
            <a:endParaRPr lang="en-US" sz="2000" b="1" dirty="0" smtClean="0">
              <a:solidFill>
                <a:srgbClr val="481F15"/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481F15"/>
                </a:solidFill>
                <a:latin typeface="Cambria" pitchFamily="18" charset="0"/>
              </a:rPr>
              <a:t>Office Address:-  6-3-1239/4 &amp; 4A, </a:t>
            </a:r>
            <a:r>
              <a:rPr lang="en-US" sz="2000" b="1" dirty="0" err="1" smtClean="0">
                <a:solidFill>
                  <a:srgbClr val="481F15"/>
                </a:solidFill>
                <a:latin typeface="Cambria" pitchFamily="18" charset="0"/>
              </a:rPr>
              <a:t>Gulomar</a:t>
            </a:r>
            <a:r>
              <a:rPr lang="en-US" sz="2000" b="1" dirty="0" smtClean="0">
                <a:solidFill>
                  <a:srgbClr val="481F15"/>
                </a:solidFill>
                <a:latin typeface="Cambria" pitchFamily="18" charset="0"/>
              </a:rPr>
              <a:t> Avenue,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481F15"/>
                </a:solidFill>
                <a:latin typeface="Cambria" pitchFamily="18" charset="0"/>
              </a:rPr>
              <a:t>                                         Raj Bhavan Road, Somajiguda,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481F15"/>
                </a:solidFill>
                <a:latin typeface="Cambria" pitchFamily="18" charset="0"/>
              </a:rPr>
              <a:t>	                                  Hyderabad - 500082, Telangana,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>
                <a:solidFill>
                  <a:srgbClr val="481F15"/>
                </a:solidFill>
                <a:latin typeface="Cambria" pitchFamily="18" charset="0"/>
              </a:rPr>
              <a:t>	                                   INDIA Ph : 040-49457711</a:t>
            </a:r>
          </a:p>
          <a:p>
            <a:pPr eaLnBrk="1" hangingPunct="1"/>
            <a:endParaRPr lang="fr-CA" sz="2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NewAPEX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3417" y="2667000"/>
            <a:ext cx="1828408" cy="142145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152400" y="53340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Black" pitchFamily="18" charset="0"/>
                <a:ea typeface="+mj-ea"/>
                <a:cs typeface="+mj-cs"/>
              </a:rPr>
              <a:t>THAN K YOU FOR YOUR PRECIOUS TIME !!!</a:t>
            </a:r>
            <a:endParaRPr kumimoji="0" lang="fr-CA" sz="3600" b="1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8768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mbria" pitchFamily="18" charset="0"/>
              </a:rPr>
              <a:t>LD Client Level is a LIVE Back-office Software for end Client which is directly connected to the main database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mbria" pitchFamily="18" charset="0"/>
              </a:rPr>
              <a:t>Client</a:t>
            </a:r>
            <a:r>
              <a:rPr lang="en-IN" sz="2000" dirty="0" smtClean="0">
                <a:latin typeface="Cambria" pitchFamily="18" charset="0"/>
              </a:rPr>
              <a:t> gets information regarding LD-Rakshak, LD – BO , LD-NSDL , LD-CDSL and LD-CCM under one login </a:t>
            </a: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mbria" pitchFamily="18" charset="0"/>
              </a:rPr>
              <a:t>With this software Client can get live updates regarding  portfolio by sitting at any part of the world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mbria" pitchFamily="18" charset="0"/>
              </a:rPr>
              <a:t>Client can enjoy 33 different report with our software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mbria" pitchFamily="18" charset="0"/>
              </a:rPr>
              <a:t>As this software is develop using Silver Light Technology, client can enjoy graphical look &amp; feel of the software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mbria" pitchFamily="18" charset="0"/>
              </a:rPr>
              <a:t>As the software has animation effects, it gives client feel of using latest technology even in stock broking business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dirty="0" smtClean="0"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2000" dirty="0" smtClean="0"/>
          </a:p>
          <a:p>
            <a:pPr eaLnBrk="1" hangingPunct="1"/>
            <a:endParaRPr lang="fr-CA" sz="2000" dirty="0" smtClean="0"/>
          </a:p>
        </p:txBody>
      </p:sp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0" y="304800"/>
            <a:ext cx="8643937" cy="939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About LD-Client Level Software</a:t>
            </a:r>
            <a:endParaRPr lang="fr-CA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pic>
        <p:nvPicPr>
          <p:cNvPr id="4" name="Picture 3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  <p:bldP spid="5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643937" cy="23622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Salient  Features  Of   New Client  Level  Software</a:t>
            </a:r>
            <a:endParaRPr lang="fr-CA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pic>
        <p:nvPicPr>
          <p:cNvPr id="4" name="Picture 3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1752601"/>
            <a:ext cx="88392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0" y="304800"/>
            <a:ext cx="8643937" cy="939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Login Screen</a:t>
            </a:r>
            <a:b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</a:br>
            <a:endParaRPr lang="fr-CA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2192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</a:rPr>
              <a:t>With animation effect  availability of Login Screen  </a:t>
            </a:r>
            <a:endParaRPr lang="en-US" b="1" i="1" dirty="0">
              <a:solidFill>
                <a:schemeClr val="bg1"/>
              </a:solidFill>
              <a:latin typeface="Cambria" pitchFamily="18" charset="0"/>
              <a:ea typeface="Calibri" pitchFamily="34" charset="0"/>
              <a:cs typeface="Shruti" pitchFamily="2"/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0" y="304800"/>
            <a:ext cx="8643937" cy="939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</a:b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Single Sign In </a:t>
            </a:r>
            <a:b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</a:b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/>
            </a:r>
            <a:b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</a:br>
            <a:endParaRPr lang="fr-CA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990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A user with single login can view information of  Trading  back office, NSDL, CDSL and RMS (Rakshak) 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68108" y="1828800"/>
            <a:ext cx="849489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0" y="304800"/>
            <a:ext cx="8643937" cy="939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</a:b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Switching  from  One  Firm  to  Another </a:t>
            </a:r>
            <a:b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</a:b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/>
            </a:r>
            <a:b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</a:br>
            <a:endParaRPr lang="fr-CA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9906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A user can switch the firm (i.e. from equity form to commodity firm) under same login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0" y="304800"/>
            <a:ext cx="8643937" cy="9398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/>
            </a:r>
            <a:b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</a:b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Multiple Reports View </a:t>
            </a:r>
            <a:b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</a:br>
            <a: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/>
            </a:r>
            <a:br>
              <a:rPr lang="en-US" sz="32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</a:br>
            <a:endParaRPr lang="fr-CA" sz="32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914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>
                <a:solidFill>
                  <a:schemeClr val="bg1"/>
                </a:solidFill>
                <a:latin typeface="Cambria" pitchFamily="18" charset="0"/>
              </a:rPr>
              <a:t>A user can open the multiple reports by using  the menu button from the home page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2057400"/>
            <a:ext cx="8534400" cy="457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8382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  <a:cs typeface="Shruti" pitchFamily="2"/>
              </a:rPr>
              <a:t>Client can see all the daily transaction, Global Reports with nice explicit view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 bwMode="auto">
          <a:xfrm>
            <a:off x="-304800" y="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  <a:ea typeface="+mj-ea"/>
                <a:cs typeface="+mj-cs"/>
              </a:rPr>
              <a:t>Reports  Available  under “Each Header”</a:t>
            </a:r>
            <a:endParaRPr kumimoji="0" lang="fr-CA" sz="28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47800"/>
            <a:ext cx="8686801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914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Shruti" pitchFamily="2"/>
              </a:rPr>
              <a:t>Client can view all the global reports with advance user defined report viewing facility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P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6843" y="228600"/>
            <a:ext cx="735114" cy="57150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-304800" y="76200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-304800" y="0"/>
            <a:ext cx="86439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  <a:ea typeface="+mj-ea"/>
                <a:cs typeface="+mj-cs"/>
              </a:rPr>
              <a:t>Reports  Available  under “Each Header”</a:t>
            </a:r>
            <a:endParaRPr kumimoji="0" lang="fr-CA" sz="28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0"/>
            <a:ext cx="8839201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79</Template>
  <TotalTime>3540</TotalTime>
  <Words>524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79</vt:lpstr>
      <vt:lpstr>PCS Securities Ltd. </vt:lpstr>
      <vt:lpstr>About LD-Client Level Software</vt:lpstr>
      <vt:lpstr>Salient  Features  Of   New Client  Level  Software</vt:lpstr>
      <vt:lpstr>Login Screen </vt:lpstr>
      <vt:lpstr> Single Sign In   </vt:lpstr>
      <vt:lpstr> Switching  from  One  Firm  to  Another   </vt:lpstr>
      <vt:lpstr> Multiple Reports View   </vt:lpstr>
      <vt:lpstr>Slide 8</vt:lpstr>
      <vt:lpstr>Slide 9</vt:lpstr>
      <vt:lpstr>Slide 10</vt:lpstr>
      <vt:lpstr>Slide 11</vt:lpstr>
      <vt:lpstr>Slide 12</vt:lpstr>
      <vt:lpstr>Glimpse  Of  Few Reports of Client  Level  Software</vt:lpstr>
      <vt:lpstr>Slide 14</vt:lpstr>
      <vt:lpstr>Slide 15</vt:lpstr>
      <vt:lpstr>Slide 16</vt:lpstr>
      <vt:lpstr>Benefits  to  Brokers</vt:lpstr>
      <vt:lpstr>Benefits to the Ultimate Client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rucha</dc:creator>
  <cp:lastModifiedBy>abbas</cp:lastModifiedBy>
  <cp:revision>93</cp:revision>
  <dcterms:created xsi:type="dcterms:W3CDTF">2011-12-08T07:02:44Z</dcterms:created>
  <dcterms:modified xsi:type="dcterms:W3CDTF">2017-02-16T05:20:17Z</dcterms:modified>
</cp:coreProperties>
</file>